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b6cb9443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g9b6cb9443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Дали</a:t>
            </a:r>
            <a:r>
              <a:rPr lang="ru-RU" baseline="0" dirty="0" smtClean="0"/>
              <a:t> на отчет </a:t>
            </a:r>
            <a:r>
              <a:rPr lang="ru-RU" baseline="0" smtClean="0"/>
              <a:t>5 минут</a:t>
            </a:r>
            <a:endParaRPr/>
          </a:p>
        </p:txBody>
      </p:sp>
      <p:sp>
        <p:nvSpPr>
          <p:cNvPr id="87" name="Google Shape;87;g9b6cb94430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3d38191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g123d38191f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23d38191f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fc443096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gdfc443096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dfc4430968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1c80454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g121c80454e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21c80454e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1c80454e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g121c80454e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1c80454e6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1c80454e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g121c80454e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21c80454e6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1c80454e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g121c80454e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21c80454e6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1c80454e6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g121c80454e6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21c80454e6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c443096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dfc443096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dfc4430968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fc443096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gdfc443096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dfc4430968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a43b4fd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gb6a43b4fd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b6a43b4fd2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6a43b4fd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gb6a43b4fd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6a43b4fd2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e492f095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gde492f095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e492f095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e492f09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gde492f095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e492f0953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a43b4fd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gb6a43b4fd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b6a43b4fd2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fc44309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gdfc44309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dfc443096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283" y="-251883"/>
            <a:ext cx="452543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4174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599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9554" rtl="0">
              <a:spcBef>
                <a:spcPts val="853"/>
              </a:spcBef>
              <a:spcAft>
                <a:spcPts val="0"/>
              </a:spcAft>
              <a:buSzPts val="4267"/>
              <a:buChar char="•"/>
              <a:defRPr/>
            </a:lvl1pPr>
            <a:lvl2pPr marL="914400" lvl="1" indent="-465645" rtl="0">
              <a:spcBef>
                <a:spcPts val="747"/>
              </a:spcBef>
              <a:spcAft>
                <a:spcPts val="0"/>
              </a:spcAft>
              <a:buSzPts val="3733"/>
              <a:buChar char="–"/>
              <a:defRPr/>
            </a:lvl2pPr>
            <a:lvl3pPr marL="1371600" lvl="2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397954" rtl="0">
              <a:spcBef>
                <a:spcPts val="533"/>
              </a:spcBef>
              <a:spcAft>
                <a:spcPts val="0"/>
              </a:spcAft>
              <a:buSzPts val="2667"/>
              <a:buChar char="–"/>
              <a:defRPr/>
            </a:lvl4pPr>
            <a:lvl5pPr marL="2286000" lvl="4" indent="-397954" rtl="0">
              <a:spcBef>
                <a:spcPts val="533"/>
              </a:spcBef>
              <a:spcAft>
                <a:spcPts val="0"/>
              </a:spcAft>
              <a:buSzPts val="2667"/>
              <a:buChar char="»"/>
              <a:defRPr/>
            </a:lvl5pPr>
            <a:lvl6pPr marL="2743200" lvl="5" indent="-397954" rtl="0">
              <a:spcBef>
                <a:spcPts val="533"/>
              </a:spcBef>
              <a:spcAft>
                <a:spcPts val="0"/>
              </a:spcAft>
              <a:buSzPts val="2667"/>
              <a:buChar char="•"/>
              <a:defRPr/>
            </a:lvl6pPr>
            <a:lvl7pPr marL="3200400" lvl="6" indent="-397954" rtl="0">
              <a:spcBef>
                <a:spcPts val="533"/>
              </a:spcBef>
              <a:spcAft>
                <a:spcPts val="0"/>
              </a:spcAft>
              <a:buSzPts val="2667"/>
              <a:buChar char="•"/>
              <a:defRPr/>
            </a:lvl7pPr>
            <a:lvl8pPr marL="3657600" lvl="7" indent="-397954" rtl="0">
              <a:spcBef>
                <a:spcPts val="533"/>
              </a:spcBef>
              <a:spcAft>
                <a:spcPts val="0"/>
              </a:spcAft>
              <a:buSzPts val="2667"/>
              <a:buChar char="•"/>
              <a:defRPr/>
            </a:lvl8pPr>
            <a:lvl9pPr marL="4114800" lvl="8" indent="-397954" rtl="0">
              <a:spcBef>
                <a:spcPts val="533"/>
              </a:spcBef>
              <a:spcAft>
                <a:spcPts val="0"/>
              </a:spcAft>
              <a:buSzPts val="2667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3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50000">
              <a:srgbClr val="0066FF"/>
            </a:gs>
            <a:gs pos="100000">
              <a:srgbClr val="0000FF"/>
            </a:gs>
          </a:gsLst>
          <a:lin ang="540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0" y="452975"/>
            <a:ext cx="9244500" cy="27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ОТЧЕТ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О работе </a:t>
            </a:r>
            <a:r>
              <a:rPr lang="en" sz="2800" b="1" dirty="0" smtClean="0">
                <a:solidFill>
                  <a:srgbClr val="FFFF00"/>
                </a:solidFill>
                <a:latin typeface="Calibri" pitchFamily="34" charset="0"/>
              </a:rPr>
              <a:t>Научн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ого</a:t>
            </a:r>
            <a:r>
              <a:rPr lang="en" sz="2800" b="1" dirty="0" smtClean="0">
                <a:solidFill>
                  <a:srgbClr val="FFFF00"/>
                </a:solidFill>
                <a:latin typeface="Calibri" pitchFamily="34" charset="0"/>
              </a:rPr>
              <a:t> совет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а</a:t>
            </a:r>
            <a:r>
              <a:rPr lang="en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" sz="2800" b="1" dirty="0">
                <a:solidFill>
                  <a:srgbClr val="FFFF00"/>
                </a:solidFill>
                <a:latin typeface="Calibri" pitchFamily="34" charset="0"/>
              </a:rPr>
              <a:t>по теории </a:t>
            </a:r>
            <a:endParaRPr sz="2800" b="1">
              <a:solidFill>
                <a:srgbClr val="FFFF00"/>
              </a:solidFill>
              <a:latin typeface="Calibri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00" b="1" dirty="0">
                <a:solidFill>
                  <a:srgbClr val="FFFF00"/>
                </a:solidFill>
                <a:latin typeface="Calibri" pitchFamily="34" charset="0"/>
              </a:rPr>
              <a:t>и процессам управления</a:t>
            </a:r>
            <a:endParaRPr sz="2800" b="1">
              <a:solidFill>
                <a:srgbClr val="FFFF00"/>
              </a:solidFill>
              <a:latin typeface="Calibri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FFFF00"/>
                </a:solidFill>
                <a:latin typeface="Calibri" pitchFamily="34" charset="0"/>
              </a:rPr>
              <a:t> при отделении энергетики, машиностроения,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n" sz="2800" b="1" dirty="0" smtClean="0">
                <a:solidFill>
                  <a:srgbClr val="FFFF00"/>
                </a:solidFill>
                <a:latin typeface="Calibri" pitchFamily="34" charset="0"/>
              </a:rPr>
              <a:t>механики </a:t>
            </a:r>
            <a:r>
              <a:rPr lang="en" sz="2800" b="1" dirty="0">
                <a:solidFill>
                  <a:srgbClr val="FFFF00"/>
                </a:solidFill>
                <a:latin typeface="Calibri" pitchFamily="34" charset="0"/>
              </a:rPr>
              <a:t>и процессов управления РАН</a:t>
            </a:r>
            <a:endParaRPr sz="2800" b="1">
              <a:solidFill>
                <a:schemeClr val="dk1"/>
              </a:solidFill>
              <a:latin typeface="Calibri" pitchFamily="34" charset="0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133" b="1">
              <a:solidFill>
                <a:srgbClr val="FFFF00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-100200" y="3622525"/>
            <a:ext cx="91440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</a:rPr>
              <a:t>О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3200" b="1" dirty="0">
                <a:solidFill>
                  <a:schemeClr val="lt1"/>
                </a:solidFill>
              </a:rPr>
              <a:t>А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3200" b="1" dirty="0">
                <a:solidFill>
                  <a:schemeClr val="lt1"/>
                </a:solidFill>
              </a:rPr>
              <a:t>Степанов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член-корр. ОЭММПУ РАН, председатель Совета</a:t>
            </a:r>
            <a:endParaRPr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Заседание бюро ОЭММПУ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00"/>
                </a:solidFill>
              </a:rPr>
              <a:t>13 </a:t>
            </a:r>
            <a:r>
              <a:rPr lang="en" b="1" dirty="0">
                <a:solidFill>
                  <a:srgbClr val="FFFF00"/>
                </a:solidFill>
              </a:rPr>
              <a:t>апреля 2022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92667" y="5960534"/>
            <a:ext cx="795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ГОСУДАРСТВЕННЫЙ НАУЧНЫЙ ЦЕНТР РОССИЙСКОЙ ФЕДЕРАЦИИ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АО «КОНЦЕРН «ЦНИИ «ЭЛЕКТРОПРИБОР</a:t>
            </a:r>
            <a:r>
              <a:rPr lang="en" sz="16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251885" y="5911851"/>
            <a:ext cx="8013700" cy="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23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3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0" y="360950"/>
            <a:ext cx="9144000" cy="3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ЗАСЕДАНИЯ НАУЧНОГО СОВЕТА ЗА ОТЧЕТНЫЙ ПЕРИОД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Дата: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июня 2021 года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Место: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АО «Концерн «ЦНИИ «Электроприбор», Санкт-Петербург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проведения: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Смешанный формат с использованием платформы ZOOM. Присутствовало 29 членов совета из 47.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68450" y="3128225"/>
            <a:ext cx="868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Повестка: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составе и структуре научного Совета  и ближайших задачах.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79400" y="3993575"/>
            <a:ext cx="83601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Итоги: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Представлена информация о структуре и составе совета и сформированы рабочие группы по конференциям, журналам, по взаимодействию с зарубежными русскоговорящими учеными и созданию сайта и сформулированы стоящие перед ними задачи. 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24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4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152400" y="381000"/>
            <a:ext cx="88794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ЗАСЕДАНИЯ НАУЧНОГО СОВЕТА ЗА ОТЧЕТНЫЙ ПЕРИОД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Дата: 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сентября 2021 года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Место: 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 Дивноморском, Геленджик, в рамках XIV Мультиконференции по проблемам управления (МКПУ2021),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проведения: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Смешанный формат с использованием ZOOM.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Присутствовало 30 членов совета из 47.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152400" y="3433775"/>
            <a:ext cx="8879400" cy="28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Повестка: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рабочей группы по конференциям-</a:t>
            </a: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Граничин О.Н.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группы по формированию перечня отечественных  журналов по тематике Совета </a:t>
            </a: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Хлебников М.В.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рабочей группы по взаимодействию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зарубежными русскоговорящими учеными - </a:t>
            </a: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Фуртат И.Б. 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рабочей группы по созданию сайта - </a:t>
            </a: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Кузнецов Н.В.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5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5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52400" y="304800"/>
            <a:ext cx="8879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группа по конференциям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93000" y="1038025"/>
            <a:ext cx="8398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Принят и размещен на сайте перечень конференций. 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Предложено организаторам конференций, указанных в перечне, по окончании конференций представлять в Совет информацию по установленной форме.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Предложено обсудить итоги проведения конференций 2021 г. с целью возможного уточнения представленного перечня.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70625"/>
            <a:ext cx="8615372" cy="286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0" y="6119925"/>
            <a:ext cx="8615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12 конференций по тематике Совета (из них 4 молодежных)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26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6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52400" y="304800"/>
            <a:ext cx="8879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группа по журналам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393000" y="1152050"/>
            <a:ext cx="8398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 и размещен на сайте перечень журналов с указанием импакт-факторы журналов по состоянию на 2021 г.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27450"/>
            <a:ext cx="8839200" cy="226730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152400" y="5123350"/>
            <a:ext cx="8839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27 журналов по тематике Совета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27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7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152400" y="304800"/>
            <a:ext cx="8879400" cy="144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группа по </a:t>
            </a:r>
            <a:r>
              <a:rPr lang="en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взаимодействию </a:t>
            </a: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зарубежными русскоговорящими учеными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483750" y="2169350"/>
            <a:ext cx="8398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Обсуждены возможные пути сотрудничества в информационных и обучающих сферах, включая вхождение в редакционные советы отечественных научных журналов, с русскоговорящими зарубежными учеными.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28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8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52400" y="304800"/>
            <a:ext cx="8879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группа по созданию сайта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51" y="884575"/>
            <a:ext cx="7601850" cy="44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41725" y="5742200"/>
            <a:ext cx="910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 ссылки на сайт совета с сайта ОЭММПУ РАН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(http://www.oem.ras.ru/deyatelnost/sovety-komissii-komitety.html)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1929375" y="5244375"/>
            <a:ext cx="4718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990033"/>
                </a:solidFill>
              </a:rPr>
              <a:t>https://sovetturan.ru/</a:t>
            </a:r>
            <a:endParaRPr sz="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29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29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152400" y="304800"/>
            <a:ext cx="8879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Инициативная деятельность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152400" y="766775"/>
            <a:ext cx="8879400" cy="5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Cекция “Математическая теория управления сетевыми и распределенными системами”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(Н.В. Кузнецов, А.Г. Кушнер, И.Б. Фуртат), МКПУ-2021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Круглый стол “Пути продвижения отечественных журналов в международных базах цитирования”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(Д.А. Новиков, О.А. Степанов), МКПУ-2021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предложений по экспертам ВАК (Экспертный совет по управлению, вычислительной технике и информатике; Экспертный совет по электронике, измерительной технике, радиотехнике и связи; Экспертный совет по математике и механике; Экспертный совет по машиностроению, металлургии и металловедению; Закрытый совет)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доработке новых паспортов научных специальностей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122" y="2859835"/>
            <a:ext cx="5896947" cy="760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5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5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8501400" y="6512475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4/21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68200" y="3555075"/>
            <a:ext cx="85758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В марте </a:t>
            </a:r>
            <a:r>
              <a:rPr lang="ru-RU" sz="2000" dirty="0" smtClean="0">
                <a:latin typeface="Calibri" pitchFamily="34" charset="0"/>
              </a:rPr>
              <a:t>02.03.21 решением бюро председателем Совета утвержден </a:t>
            </a:r>
            <a:r>
              <a:rPr lang="en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чл.-корр. РАН О.А. Степанов </a:t>
            </a:r>
            <a:r>
              <a:rPr lang="ru-RU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постановление Президиума РАН, №81 от </a:t>
            </a:r>
            <a:r>
              <a:rPr lang="en" sz="2000" b="1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18.05.2021</a:t>
            </a:r>
            <a:r>
              <a:rPr lang="ru-RU" sz="2000" b="1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).</a:t>
            </a:r>
            <a:endParaRPr lang="ru-RU" sz="2000" dirty="0" smtClean="0">
              <a:solidFill>
                <a:schemeClr val="dk1"/>
              </a:solidFill>
              <a:latin typeface="Calibri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10100" y="5343200"/>
            <a:ext cx="81174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Состав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структура Научного совета утверждены решением бюро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ОЭММПУ 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08.06.21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(47 членов, включая 19 членов РАН, в том числе 7 академиков).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625" y="817662"/>
            <a:ext cx="87073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Научный совет по теории и процесса управления был создан решением бюро ОЭММПУ РАН в  декабре 2015 в результате объединения двух советов: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Научного совета по навигации и управлению движением (Председатель-академик Е.А.Федосов 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Научного совета по теории управляемых процессов и автоматизации академик С.Н.Васильев.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99" y="2719715"/>
            <a:ext cx="7753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предыдущем составе  совет  работал в период с 2015 по 2021г , под руководством академика Васильева  С.Н.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2524" y="395615"/>
            <a:ext cx="5972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Общая информация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0549" y="4535249"/>
            <a:ext cx="7820025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Положение о Научном совете утверждено решением бюро ОЭММПУ </a:t>
            </a:r>
            <a:r>
              <a:rPr lang="ru-RU" sz="2000" b="1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09.05.21</a:t>
            </a:r>
            <a:r>
              <a:rPr lang="ru-RU" sz="2000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.</a:t>
            </a:r>
            <a:endParaRPr lang="ru-RU" sz="2000" dirty="0">
              <a:solidFill>
                <a:schemeClr val="dk1"/>
              </a:solidFill>
              <a:latin typeface="Calibri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6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0" y="26565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Заместители председателя Совета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881250"/>
            <a:ext cx="2573485" cy="25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01550" y="3466050"/>
            <a:ext cx="4070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Новиков Дмитрий Александрович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чл.-корр. РАН, директор ИПУ РАН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775" y="881250"/>
            <a:ext cx="1907486" cy="25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4973300" y="3466050"/>
            <a:ext cx="4170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Никифоров Владимир Олегович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д.т.н., проф., проректор по научной работе Университета ИТМО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024175" y="4432600"/>
            <a:ext cx="49209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Ученый секретарь Совета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Кузнецов Николай Владимирович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д.ф.-м.н., проф, зав. кафедрой СПбГУ,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зав. лабораторией ИПМаш РАН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85" y="4296050"/>
            <a:ext cx="2121690" cy="2121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8501400" y="6512475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17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7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7631"/>
            <a:ext cx="8771250" cy="52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8501400" y="6512475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9/21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8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8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2831"/>
            <a:ext cx="8370200" cy="5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10/21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9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19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2831"/>
            <a:ext cx="8731150" cy="52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12/21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20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0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2832"/>
            <a:ext cx="8991600" cy="538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13/21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1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1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489031"/>
            <a:ext cx="8590775" cy="51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11/21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2"/>
          <p:cNvCxnSpPr/>
          <p:nvPr/>
        </p:nvCxnSpPr>
        <p:spPr>
          <a:xfrm>
            <a:off x="-1536699" y="6620933"/>
            <a:ext cx="1221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2"/>
          <p:cNvSpPr/>
          <p:nvPr/>
        </p:nvSpPr>
        <p:spPr>
          <a:xfrm>
            <a:off x="-1524000" y="66188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-1524000" y="2118"/>
            <a:ext cx="12192000" cy="2583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2827"/>
            <a:ext cx="7292050" cy="62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4131100" y="5575600"/>
            <a:ext cx="483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3. Компьютеры, познание и коммуникации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8. Био и экологические системы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8382250" y="6512475"/>
            <a:ext cx="7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14/21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704</Words>
  <PresentationFormat>Экран (4:3)</PresentationFormat>
  <Paragraphs>107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Stepanov Oleg</dc:creator>
  <cp:lastModifiedBy>Stepanov Oleg</cp:lastModifiedBy>
  <cp:revision>11</cp:revision>
  <dcterms:modified xsi:type="dcterms:W3CDTF">2022-04-13T15:20:23Z</dcterms:modified>
</cp:coreProperties>
</file>